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8" r:id="rId1"/>
  </p:sldMasterIdLst>
  <p:notesMasterIdLst>
    <p:notesMasterId r:id="rId15"/>
  </p:notesMasterIdLst>
  <p:sldIdLst>
    <p:sldId id="256" r:id="rId2"/>
    <p:sldId id="257" r:id="rId3"/>
    <p:sldId id="261" r:id="rId4"/>
    <p:sldId id="262" r:id="rId5"/>
    <p:sldId id="268" r:id="rId6"/>
    <p:sldId id="263" r:id="rId7"/>
    <p:sldId id="264" r:id="rId8"/>
    <p:sldId id="258" r:id="rId9"/>
    <p:sldId id="259" r:id="rId10"/>
    <p:sldId id="260" r:id="rId11"/>
    <p:sldId id="267" r:id="rId12"/>
    <p:sldId id="265"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9F135-6FAE-489A-A961-6E4B38DD1E89}"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3C4C3-3F9C-4DCA-8D8B-99CC6CFB5C2B}" type="slidenum">
              <a:rPr lang="en-US" smtClean="0"/>
              <a:t>‹#›</a:t>
            </a:fld>
            <a:endParaRPr lang="en-US"/>
          </a:p>
        </p:txBody>
      </p:sp>
    </p:spTree>
    <p:extLst>
      <p:ext uri="{BB962C8B-B14F-4D97-AF65-F5344CB8AC3E}">
        <p14:creationId xmlns:p14="http://schemas.microsoft.com/office/powerpoint/2010/main" val="303677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breaks eye contact</a:t>
            </a:r>
          </a:p>
          <a:p>
            <a:r>
              <a:rPr lang="en-US" dirty="0" smtClean="0"/>
              <a:t>Seat position: example Good Will Hunting</a:t>
            </a:r>
            <a:endParaRPr lang="en-US" dirty="0"/>
          </a:p>
        </p:txBody>
      </p:sp>
      <p:sp>
        <p:nvSpPr>
          <p:cNvPr id="4" name="Slide Number Placeholder 3"/>
          <p:cNvSpPr>
            <a:spLocks noGrp="1"/>
          </p:cNvSpPr>
          <p:nvPr>
            <p:ph type="sldNum" sz="quarter" idx="10"/>
          </p:nvPr>
        </p:nvSpPr>
        <p:spPr/>
        <p:txBody>
          <a:bodyPr/>
          <a:lstStyle/>
          <a:p>
            <a:fld id="{BE03C4C3-3F9C-4DCA-8D8B-99CC6CFB5C2B}" type="slidenum">
              <a:rPr lang="en-US" smtClean="0"/>
              <a:t>3</a:t>
            </a:fld>
            <a:endParaRPr lang="en-US"/>
          </a:p>
        </p:txBody>
      </p:sp>
    </p:spTree>
    <p:extLst>
      <p:ext uri="{BB962C8B-B14F-4D97-AF65-F5344CB8AC3E}">
        <p14:creationId xmlns:p14="http://schemas.microsoft.com/office/powerpoint/2010/main" val="378792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1/8/2019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01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1/8/2019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4164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1/8/2019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559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1/8/2019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90040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1/8/2019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2992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E86839-B9D8-4651-8783-F325ECE74E65}" type="datetimeFigureOut">
              <a:rPr lang="en-US" smtClean="0"/>
              <a:t>1/8/2019</a:t>
            </a:fld>
            <a:endParaRPr lang="en-US" dirty="0"/>
          </a:p>
        </p:txBody>
      </p:sp>
      <p:sp>
        <p:nvSpPr>
          <p:cNvPr id="4"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8045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484F64-32F6-45C5-931F-ADC1662401D0}" type="datetimeFigureOut">
              <a:rPr lang="en-US" smtClean="0"/>
              <a:t>1/8/2019</a:t>
            </a:fld>
            <a:endParaRPr lang="en-US" dirty="0"/>
          </a:p>
        </p:txBody>
      </p:sp>
      <p:sp>
        <p:nvSpPr>
          <p:cNvPr id="4"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2096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1/8/2019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5399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1/8/2019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991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9C9CA7B-DFD4-44B5-8C60-D14B8CD1FB59}" type="datetimeFigureOut">
              <a:rPr lang="en-US" smtClean="0"/>
              <a:t>1/8/2019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487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1/8/2019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2985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1/8/2019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9380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1/8/2019</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034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AA18ACC-A947-437B-A130-35BD54FDF1E9}" type="datetimeFigureOut">
              <a:rPr lang="en-US" smtClean="0"/>
              <a:t>1/8/2019</a:t>
            </a:fld>
            <a:endParaRPr lang="en-US" dirty="0"/>
          </a:p>
        </p:txBody>
      </p:sp>
      <p:sp>
        <p:nvSpPr>
          <p:cNvPr id="5" name="Footer Placeholder 3"/>
          <p:cNvSpPr>
            <a:spLocks noGrp="1"/>
          </p:cNvSpPr>
          <p:nvPr>
            <p:ph type="ftr" sz="quarter" idx="11"/>
          </p:nvPr>
        </p:nvSpPr>
        <p:spPr/>
        <p:txBody>
          <a:bodyPr/>
          <a:lstStyle/>
          <a:p>
            <a:r>
              <a:rPr lang="en-US" smtClean="0"/>
              <a:t>
              </a:t>
            </a:r>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9224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C8D7E02-BCB8-4D50-A234-369438C08659}" type="datetimeFigureOut">
              <a:rPr lang="en-US" smtClean="0"/>
              <a:t>1/8/2019</a:t>
            </a:fld>
            <a:endParaRPr lang="en-US" dirty="0"/>
          </a:p>
        </p:txBody>
      </p:sp>
      <p:sp>
        <p:nvSpPr>
          <p:cNvPr id="5" name="Footer Placeholder 2"/>
          <p:cNvSpPr>
            <a:spLocks noGrp="1"/>
          </p:cNvSpPr>
          <p:nvPr>
            <p:ph type="ftr" sz="quarter" idx="11"/>
          </p:nvPr>
        </p:nvSpPr>
        <p:spPr/>
        <p:txBody>
          <a:bodyPr/>
          <a:lstStyle/>
          <a:p>
            <a:r>
              <a:rPr lang="en-US" smtClean="0"/>
              <a:t>
              </a:t>
            </a:r>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641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6E86A4C-8E40-4F87-A4F0-01A0687C5742}" type="datetimeFigureOut">
              <a:rPr lang="en-US" smtClean="0"/>
              <a:t>1/8/2019</a:t>
            </a:fld>
            <a:endParaRPr lang="en-US" dirty="0"/>
          </a:p>
        </p:txBody>
      </p:sp>
      <p:sp>
        <p:nvSpPr>
          <p:cNvPr id="5" name="Footer Placeholder 5"/>
          <p:cNvSpPr>
            <a:spLocks noGrp="1"/>
          </p:cNvSpPr>
          <p:nvPr>
            <p:ph type="ftr" sz="quarter" idx="11"/>
          </p:nvPr>
        </p:nvSpPr>
        <p:spPr/>
        <p:txBody>
          <a:bodyPr/>
          <a:lstStyle/>
          <a:p>
            <a:r>
              <a:rPr lang="en-US" smtClean="0"/>
              <a:t>
              </a:t>
            </a:r>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9723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1/8/2019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3954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E451C3-0FF4-47C4-B829-773ADF60F88C}" type="datetimeFigureOut">
              <a:rPr lang="en-US" smtClean="0"/>
              <a:t>1/8/2019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
              </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2071114"/>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 to Counseling </a:t>
            </a:r>
            <a:r>
              <a:rPr lang="en-US" dirty="0" smtClean="0"/>
              <a:t>Techniques</a:t>
            </a:r>
            <a:endParaRPr lang="en-US" dirty="0"/>
          </a:p>
        </p:txBody>
      </p:sp>
      <p:sp>
        <p:nvSpPr>
          <p:cNvPr id="3" name="Subtitle 2"/>
          <p:cNvSpPr>
            <a:spLocks noGrp="1"/>
          </p:cNvSpPr>
          <p:nvPr>
            <p:ph type="subTitle" idx="1"/>
          </p:nvPr>
        </p:nvSpPr>
        <p:spPr/>
        <p:txBody>
          <a:bodyPr/>
          <a:lstStyle/>
          <a:p>
            <a:r>
              <a:rPr lang="en-US" dirty="0" smtClean="0"/>
              <a:t>Sam Prosser-USM Upward Bound</a:t>
            </a:r>
            <a:endParaRPr lang="en-US" dirty="0"/>
          </a:p>
        </p:txBody>
      </p:sp>
    </p:spTree>
    <p:extLst>
      <p:ext uri="{BB962C8B-B14F-4D97-AF65-F5344CB8AC3E}">
        <p14:creationId xmlns:p14="http://schemas.microsoft.com/office/powerpoint/2010/main" val="1116203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a:t>
            </a:r>
            <a:endParaRPr lang="en-US" dirty="0"/>
          </a:p>
        </p:txBody>
      </p:sp>
      <p:sp>
        <p:nvSpPr>
          <p:cNvPr id="3" name="Content Placeholder 2"/>
          <p:cNvSpPr>
            <a:spLocks noGrp="1"/>
          </p:cNvSpPr>
          <p:nvPr>
            <p:ph idx="1"/>
          </p:nvPr>
        </p:nvSpPr>
        <p:spPr/>
        <p:txBody>
          <a:bodyPr>
            <a:normAutofit/>
          </a:bodyPr>
          <a:lstStyle/>
          <a:p>
            <a:r>
              <a:rPr lang="en-US" sz="2000" dirty="0" smtClean="0"/>
              <a:t>What felt comfortable?</a:t>
            </a:r>
          </a:p>
          <a:p>
            <a:pPr marL="0" indent="0">
              <a:buNone/>
            </a:pPr>
            <a:endParaRPr lang="en-US" sz="2000" dirty="0" smtClean="0"/>
          </a:p>
          <a:p>
            <a:r>
              <a:rPr lang="en-US" sz="2000" dirty="0" smtClean="0"/>
              <a:t>What felt uncomfortable?</a:t>
            </a:r>
          </a:p>
        </p:txBody>
      </p:sp>
      <p:pic>
        <p:nvPicPr>
          <p:cNvPr id="4" name="Picture 3"/>
          <p:cNvPicPr>
            <a:picLocks noChangeAspect="1"/>
          </p:cNvPicPr>
          <p:nvPr/>
        </p:nvPicPr>
        <p:blipFill>
          <a:blip r:embed="rId2"/>
          <a:stretch>
            <a:fillRect/>
          </a:stretch>
        </p:blipFill>
        <p:spPr>
          <a:xfrm>
            <a:off x="2774761" y="3781068"/>
            <a:ext cx="6519364" cy="2944229"/>
          </a:xfrm>
          <a:prstGeom prst="rect">
            <a:avLst/>
          </a:prstGeom>
        </p:spPr>
      </p:pic>
    </p:spTree>
    <p:extLst>
      <p:ext uri="{BB962C8B-B14F-4D97-AF65-F5344CB8AC3E}">
        <p14:creationId xmlns:p14="http://schemas.microsoft.com/office/powerpoint/2010/main" val="1365574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Number 1 Tip:</a:t>
            </a:r>
            <a:endParaRPr lang="en-US" dirty="0"/>
          </a:p>
        </p:txBody>
      </p:sp>
      <p:sp>
        <p:nvSpPr>
          <p:cNvPr id="3" name="Content Placeholder 2"/>
          <p:cNvSpPr>
            <a:spLocks noGrp="1"/>
          </p:cNvSpPr>
          <p:nvPr>
            <p:ph idx="1"/>
          </p:nvPr>
        </p:nvSpPr>
        <p:spPr>
          <a:xfrm>
            <a:off x="5679862" y="3128529"/>
            <a:ext cx="6139099" cy="2207746"/>
          </a:xfrm>
        </p:spPr>
        <p:txBody>
          <a:bodyPr/>
          <a:lstStyle/>
          <a:p>
            <a:r>
              <a:rPr lang="en-US" dirty="0" smtClean="0"/>
              <a:t>Be genuine with your students…they have good radar</a:t>
            </a:r>
            <a:endParaRPr lang="en-US" dirty="0"/>
          </a:p>
        </p:txBody>
      </p:sp>
      <p:pic>
        <p:nvPicPr>
          <p:cNvPr id="4" name="Picture 3"/>
          <p:cNvPicPr>
            <a:picLocks noChangeAspect="1"/>
          </p:cNvPicPr>
          <p:nvPr/>
        </p:nvPicPr>
        <p:blipFill>
          <a:blip r:embed="rId2"/>
          <a:stretch>
            <a:fillRect/>
          </a:stretch>
        </p:blipFill>
        <p:spPr>
          <a:xfrm>
            <a:off x="894437" y="1566254"/>
            <a:ext cx="4682145" cy="4682145"/>
          </a:xfrm>
          <a:prstGeom prst="rect">
            <a:avLst/>
          </a:prstGeom>
        </p:spPr>
      </p:pic>
    </p:spTree>
    <p:extLst>
      <p:ext uri="{BB962C8B-B14F-4D97-AF65-F5344CB8AC3E}">
        <p14:creationId xmlns:p14="http://schemas.microsoft.com/office/powerpoint/2010/main" val="672333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a:xfrm>
            <a:off x="309052" y="1397825"/>
            <a:ext cx="6798742" cy="4195481"/>
          </a:xfrm>
        </p:spPr>
        <p:txBody>
          <a:bodyPr/>
          <a:lstStyle/>
          <a:p>
            <a:r>
              <a:rPr lang="en-US" dirty="0" smtClean="0"/>
              <a:t>Go practice on your family, friends, and students!</a:t>
            </a:r>
          </a:p>
          <a:p>
            <a:r>
              <a:rPr lang="en-US" dirty="0" smtClean="0"/>
              <a:t>I practice on my mom all the time (she doesn’t know that)</a:t>
            </a:r>
          </a:p>
          <a:p>
            <a:r>
              <a:rPr lang="en-US" dirty="0" smtClean="0"/>
              <a:t>I also practice using statements instead of questions with my dog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31" y="3834025"/>
            <a:ext cx="3485392" cy="26140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4853" y="799790"/>
            <a:ext cx="3340575" cy="44541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0018" y="4059711"/>
            <a:ext cx="3184477" cy="238835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0929" y="3176624"/>
            <a:ext cx="2521342" cy="3361789"/>
          </a:xfrm>
          <a:prstGeom prst="rect">
            <a:avLst/>
          </a:prstGeom>
        </p:spPr>
      </p:pic>
    </p:spTree>
    <p:extLst>
      <p:ext uri="{BB962C8B-B14F-4D97-AF65-F5344CB8AC3E}">
        <p14:creationId xmlns:p14="http://schemas.microsoft.com/office/powerpoint/2010/main" val="2958837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Samantha.prosser@maine.edu</a:t>
            </a:r>
            <a:endParaRPr lang="en-US" dirty="0"/>
          </a:p>
        </p:txBody>
      </p:sp>
      <p:pic>
        <p:nvPicPr>
          <p:cNvPr id="4" name="Content Placeholder 3"/>
          <p:cNvPicPr>
            <a:picLocks noGrp="1" noChangeAspect="1"/>
          </p:cNvPicPr>
          <p:nvPr>
            <p:ph idx="1"/>
          </p:nvPr>
        </p:nvPicPr>
        <p:blipFill>
          <a:blip r:embed="rId2"/>
          <a:stretch>
            <a:fillRect/>
          </a:stretch>
        </p:blipFill>
        <p:spPr>
          <a:xfrm>
            <a:off x="3725035" y="1493080"/>
            <a:ext cx="4485454" cy="5044197"/>
          </a:xfrm>
          <a:prstGeom prst="rect">
            <a:avLst/>
          </a:prstGeom>
        </p:spPr>
      </p:pic>
    </p:spTree>
    <p:extLst>
      <p:ext uri="{BB962C8B-B14F-4D97-AF65-F5344CB8AC3E}">
        <p14:creationId xmlns:p14="http://schemas.microsoft.com/office/powerpoint/2010/main" val="2451386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 to tell you???	</a:t>
            </a:r>
            <a:endParaRPr lang="en-US" dirty="0"/>
          </a:p>
        </p:txBody>
      </p:sp>
      <p:sp>
        <p:nvSpPr>
          <p:cNvPr id="3" name="Content Placeholder 2"/>
          <p:cNvSpPr>
            <a:spLocks noGrp="1"/>
          </p:cNvSpPr>
          <p:nvPr>
            <p:ph idx="1"/>
          </p:nvPr>
        </p:nvSpPr>
        <p:spPr>
          <a:xfrm>
            <a:off x="1154954" y="2603500"/>
            <a:ext cx="6460497" cy="3416300"/>
          </a:xfrm>
        </p:spPr>
        <p:txBody>
          <a:bodyPr>
            <a:normAutofit/>
          </a:bodyPr>
          <a:lstStyle/>
          <a:p>
            <a:r>
              <a:rPr lang="en-US" sz="2400" dirty="0" smtClean="0"/>
              <a:t>Currently pursuing a Master’s Degree in </a:t>
            </a:r>
            <a:r>
              <a:rPr lang="en-US" sz="2400" b="1" dirty="0" smtClean="0"/>
              <a:t>School Counseling</a:t>
            </a:r>
            <a:r>
              <a:rPr lang="en-US" sz="2400" dirty="0" smtClean="0"/>
              <a:t> from USM</a:t>
            </a:r>
          </a:p>
          <a:p>
            <a:r>
              <a:rPr lang="en-US" sz="2400" b="1" dirty="0"/>
              <a:t>P</a:t>
            </a:r>
            <a:r>
              <a:rPr lang="en-US" sz="2400" b="1" dirty="0" smtClean="0"/>
              <a:t>assed</a:t>
            </a:r>
            <a:r>
              <a:rPr lang="en-US" sz="2400" dirty="0" smtClean="0"/>
              <a:t> my CPCE (Counselor Preparation Comprehensive Examination)</a:t>
            </a:r>
          </a:p>
          <a:p>
            <a:r>
              <a:rPr lang="en-US" sz="2400" dirty="0" smtClean="0"/>
              <a:t>Basically, I can start counseling </a:t>
            </a:r>
            <a:r>
              <a:rPr lang="en-US" sz="2400" b="1" dirty="0" smtClean="0"/>
              <a:t>any time </a:t>
            </a:r>
            <a:endParaRPr lang="en-US" sz="2400" b="1" dirty="0"/>
          </a:p>
        </p:txBody>
      </p:sp>
      <p:sp>
        <p:nvSpPr>
          <p:cNvPr id="4" name="AutoShape 2" descr="Image result for yipp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8404474" y="1816328"/>
            <a:ext cx="3292720" cy="4203472"/>
          </a:xfrm>
          <a:prstGeom prst="rect">
            <a:avLst/>
          </a:prstGeom>
        </p:spPr>
      </p:pic>
    </p:spTree>
    <p:extLst>
      <p:ext uri="{BB962C8B-B14F-4D97-AF65-F5344CB8AC3E}">
        <p14:creationId xmlns:p14="http://schemas.microsoft.com/office/powerpoint/2010/main" val="1008068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get them talking?</a:t>
            </a:r>
            <a:endParaRPr lang="en-US" dirty="0"/>
          </a:p>
        </p:txBody>
      </p:sp>
      <p:sp>
        <p:nvSpPr>
          <p:cNvPr id="3" name="Content Placeholder 2"/>
          <p:cNvSpPr>
            <a:spLocks noGrp="1"/>
          </p:cNvSpPr>
          <p:nvPr>
            <p:ph idx="1"/>
          </p:nvPr>
        </p:nvSpPr>
        <p:spPr>
          <a:xfrm>
            <a:off x="199610" y="1621236"/>
            <a:ext cx="8207411" cy="3416300"/>
          </a:xfrm>
        </p:spPr>
        <p:txBody>
          <a:bodyPr/>
          <a:lstStyle/>
          <a:p>
            <a:r>
              <a:rPr lang="en-US" sz="2800" dirty="0" smtClean="0"/>
              <a:t>Some students really need a few nudges to get talking. Here are a few techniques:</a:t>
            </a:r>
          </a:p>
          <a:p>
            <a:pPr lvl="1"/>
            <a:endParaRPr lang="en-US" sz="2000" dirty="0" smtClean="0"/>
          </a:p>
          <a:p>
            <a:pPr lvl="1"/>
            <a:r>
              <a:rPr lang="en-US" sz="2000" dirty="0" smtClean="0"/>
              <a:t>Draw </a:t>
            </a:r>
            <a:r>
              <a:rPr lang="en-US" sz="2000" dirty="0" smtClean="0"/>
              <a:t>or have some form of art available</a:t>
            </a:r>
          </a:p>
          <a:p>
            <a:pPr lvl="1"/>
            <a:r>
              <a:rPr lang="en-US" sz="2000" dirty="0" smtClean="0"/>
              <a:t>Sit next to or at an angle instead of facing them</a:t>
            </a:r>
          </a:p>
          <a:p>
            <a:pPr lvl="1"/>
            <a:r>
              <a:rPr lang="en-US" sz="2000" dirty="0"/>
              <a:t>Invest in a sand tray</a:t>
            </a:r>
          </a:p>
          <a:p>
            <a:pPr marL="457200" lvl="1" indent="0">
              <a:buNone/>
            </a:pPr>
            <a:endParaRPr lang="en-US" sz="1800" dirty="0" smtClean="0"/>
          </a:p>
          <a:p>
            <a:pPr lvl="2"/>
            <a:endParaRPr lang="en-US" dirty="0" smtClean="0"/>
          </a:p>
        </p:txBody>
      </p:sp>
      <p:pic>
        <p:nvPicPr>
          <p:cNvPr id="4" name="Picture 3"/>
          <p:cNvPicPr>
            <a:picLocks noChangeAspect="1"/>
          </p:cNvPicPr>
          <p:nvPr/>
        </p:nvPicPr>
        <p:blipFill>
          <a:blip r:embed="rId3"/>
          <a:stretch>
            <a:fillRect/>
          </a:stretch>
        </p:blipFill>
        <p:spPr>
          <a:xfrm>
            <a:off x="6810232" y="3777870"/>
            <a:ext cx="5233159" cy="2943652"/>
          </a:xfrm>
          <a:prstGeom prst="rect">
            <a:avLst/>
          </a:prstGeom>
        </p:spPr>
      </p:pic>
    </p:spTree>
    <p:extLst>
      <p:ext uri="{BB962C8B-B14F-4D97-AF65-F5344CB8AC3E}">
        <p14:creationId xmlns:p14="http://schemas.microsoft.com/office/powerpoint/2010/main" val="858713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Sand Tray</a:t>
            </a:r>
            <a:endParaRPr lang="en-US" dirty="0"/>
          </a:p>
        </p:txBody>
      </p:sp>
      <p:pic>
        <p:nvPicPr>
          <p:cNvPr id="4" name="Content Placeholder 3"/>
          <p:cNvPicPr>
            <a:picLocks noGrp="1" noChangeAspect="1"/>
          </p:cNvPicPr>
          <p:nvPr>
            <p:ph idx="1"/>
          </p:nvPr>
        </p:nvPicPr>
        <p:blipFill>
          <a:blip r:embed="rId2"/>
          <a:stretch>
            <a:fillRect/>
          </a:stretch>
        </p:blipFill>
        <p:spPr>
          <a:xfrm>
            <a:off x="696036" y="2481162"/>
            <a:ext cx="5209618" cy="3887177"/>
          </a:xfrm>
          <a:prstGeom prst="rect">
            <a:avLst/>
          </a:prstGeom>
        </p:spPr>
      </p:pic>
      <p:pic>
        <p:nvPicPr>
          <p:cNvPr id="5" name="Picture 4"/>
          <p:cNvPicPr>
            <a:picLocks noChangeAspect="1"/>
          </p:cNvPicPr>
          <p:nvPr/>
        </p:nvPicPr>
        <p:blipFill>
          <a:blip r:embed="rId3"/>
          <a:stretch>
            <a:fillRect/>
          </a:stretch>
        </p:blipFill>
        <p:spPr>
          <a:xfrm>
            <a:off x="6219044" y="2727117"/>
            <a:ext cx="5740666" cy="3641222"/>
          </a:xfrm>
          <a:prstGeom prst="rect">
            <a:avLst/>
          </a:prstGeom>
        </p:spPr>
      </p:pic>
    </p:spTree>
    <p:extLst>
      <p:ext uri="{BB962C8B-B14F-4D97-AF65-F5344CB8AC3E}">
        <p14:creationId xmlns:p14="http://schemas.microsoft.com/office/powerpoint/2010/main" val="3203542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“Miracle Question”</a:t>
            </a:r>
            <a:endParaRPr lang="en-US" dirty="0"/>
          </a:p>
        </p:txBody>
      </p:sp>
      <p:sp>
        <p:nvSpPr>
          <p:cNvPr id="3" name="Content Placeholder 2"/>
          <p:cNvSpPr>
            <a:spLocks noGrp="1"/>
          </p:cNvSpPr>
          <p:nvPr>
            <p:ph idx="1"/>
          </p:nvPr>
        </p:nvSpPr>
        <p:spPr/>
        <p:txBody>
          <a:bodyPr/>
          <a:lstStyle/>
          <a:p>
            <a:r>
              <a:rPr lang="en-US" dirty="0" smtClean="0"/>
              <a:t>This can really help students realize what goal they have</a:t>
            </a:r>
          </a:p>
          <a:p>
            <a:r>
              <a:rPr lang="en-US" dirty="0" smtClean="0"/>
              <a:t>Can also help visualize the outcome</a:t>
            </a:r>
          </a:p>
          <a:p>
            <a:endParaRPr lang="en-US" dirty="0"/>
          </a:p>
          <a:p>
            <a:r>
              <a:rPr lang="en-US" dirty="0" smtClean="0"/>
              <a:t>“Imagine that tonight when you fall asleep, the problem(s) that brought you in here gets magically fixed through a miracle. The only problem is, nobody told you this miracle occurred so you have to figure it out by yourself. What in your life looks different after this miracle occurred? How can you tell that everything is better?”</a:t>
            </a:r>
            <a:endParaRPr lang="en-US" dirty="0"/>
          </a:p>
        </p:txBody>
      </p:sp>
    </p:spTree>
    <p:extLst>
      <p:ext uri="{BB962C8B-B14F-4D97-AF65-F5344CB8AC3E}">
        <p14:creationId xmlns:p14="http://schemas.microsoft.com/office/powerpoint/2010/main" val="173360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Use of Questions</a:t>
            </a:r>
            <a:endParaRPr lang="en-US" dirty="0"/>
          </a:p>
        </p:txBody>
      </p:sp>
      <p:sp>
        <p:nvSpPr>
          <p:cNvPr id="3" name="Content Placeholder 2"/>
          <p:cNvSpPr>
            <a:spLocks noGrp="1"/>
          </p:cNvSpPr>
          <p:nvPr>
            <p:ph idx="1"/>
          </p:nvPr>
        </p:nvSpPr>
        <p:spPr>
          <a:xfrm>
            <a:off x="4933323" y="2753625"/>
            <a:ext cx="7131298" cy="3416300"/>
          </a:xfrm>
        </p:spPr>
        <p:txBody>
          <a:bodyPr/>
          <a:lstStyle/>
          <a:p>
            <a:r>
              <a:rPr lang="en-US" sz="2400" dirty="0" smtClean="0"/>
              <a:t>Be careful with how many questions you use</a:t>
            </a:r>
          </a:p>
          <a:p>
            <a:endParaRPr lang="en-US" sz="2000" dirty="0"/>
          </a:p>
          <a:p>
            <a:pPr marL="0" indent="0">
              <a:buNone/>
            </a:pPr>
            <a:endParaRPr lang="en-US" sz="2000" dirty="0" smtClean="0"/>
          </a:p>
          <a:p>
            <a:r>
              <a:rPr lang="en-US" sz="2400" dirty="0" smtClean="0"/>
              <a:t>Open ended versus closed questions</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586855" y="2306460"/>
            <a:ext cx="4346468" cy="4346468"/>
          </a:xfrm>
          <a:prstGeom prst="rect">
            <a:avLst/>
          </a:prstGeom>
        </p:spPr>
      </p:pic>
    </p:spTree>
    <p:extLst>
      <p:ext uri="{BB962C8B-B14F-4D97-AF65-F5344CB8AC3E}">
        <p14:creationId xmlns:p14="http://schemas.microsoft.com/office/powerpoint/2010/main" val="1774405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t>
            </a:r>
            <a:endParaRPr lang="en-US" dirty="0"/>
          </a:p>
        </p:txBody>
      </p:sp>
      <p:sp>
        <p:nvSpPr>
          <p:cNvPr id="3" name="Content Placeholder 2"/>
          <p:cNvSpPr>
            <a:spLocks noGrp="1"/>
          </p:cNvSpPr>
          <p:nvPr>
            <p:ph idx="1"/>
          </p:nvPr>
        </p:nvSpPr>
        <p:spPr/>
        <p:txBody>
          <a:bodyPr/>
          <a:lstStyle/>
          <a:p>
            <a:r>
              <a:rPr lang="en-US" dirty="0" smtClean="0"/>
              <a:t>First partner talk for 5 minutes about a challenge you overcame</a:t>
            </a:r>
          </a:p>
          <a:p>
            <a:endParaRPr lang="en-US" dirty="0"/>
          </a:p>
          <a:p>
            <a:r>
              <a:rPr lang="en-US" dirty="0" smtClean="0"/>
              <a:t>Second partner, do not ask ANY questions! You may use statements</a:t>
            </a:r>
          </a:p>
          <a:p>
            <a:endParaRPr lang="en-US" dirty="0"/>
          </a:p>
          <a:p>
            <a:pPr algn="ctr"/>
            <a:r>
              <a:rPr lang="en-US" dirty="0" smtClean="0"/>
              <a:t>Switch and repeat</a:t>
            </a:r>
          </a:p>
          <a:p>
            <a:endParaRPr lang="en-US" dirty="0"/>
          </a:p>
          <a:p>
            <a:endParaRPr lang="en-US" dirty="0"/>
          </a:p>
        </p:txBody>
      </p:sp>
    </p:spTree>
    <p:extLst>
      <p:ext uri="{BB962C8B-B14F-4D97-AF65-F5344CB8AC3E}">
        <p14:creationId xmlns:p14="http://schemas.microsoft.com/office/powerpoint/2010/main" val="3103538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Techniques</a:t>
            </a:r>
            <a:endParaRPr lang="en-US" dirty="0"/>
          </a:p>
        </p:txBody>
      </p:sp>
      <p:sp>
        <p:nvSpPr>
          <p:cNvPr id="3" name="Content Placeholder 2"/>
          <p:cNvSpPr>
            <a:spLocks noGrp="1"/>
          </p:cNvSpPr>
          <p:nvPr>
            <p:ph idx="1"/>
          </p:nvPr>
        </p:nvSpPr>
        <p:spPr>
          <a:xfrm>
            <a:off x="259308" y="2052918"/>
            <a:ext cx="9790546" cy="4195481"/>
          </a:xfrm>
        </p:spPr>
        <p:txBody>
          <a:bodyPr/>
          <a:lstStyle/>
          <a:p>
            <a:r>
              <a:rPr lang="en-US" sz="2800" dirty="0" smtClean="0"/>
              <a:t>Think of a time when someone made you feel </a:t>
            </a:r>
            <a:r>
              <a:rPr lang="en-US" sz="2800" b="1" i="1" dirty="0" smtClean="0"/>
              <a:t>heard</a:t>
            </a:r>
            <a:r>
              <a:rPr lang="en-US" sz="2800" dirty="0" smtClean="0"/>
              <a:t>. </a:t>
            </a:r>
          </a:p>
          <a:p>
            <a:pPr lvl="1"/>
            <a:r>
              <a:rPr lang="en-US" sz="2400" dirty="0" smtClean="0"/>
              <a:t>What did they do?</a:t>
            </a:r>
          </a:p>
          <a:p>
            <a:pPr lvl="1"/>
            <a:r>
              <a:rPr lang="en-US" sz="2400" dirty="0" smtClean="0"/>
              <a:t>What did they say?</a:t>
            </a:r>
          </a:p>
          <a:p>
            <a:pPr lvl="1"/>
            <a:r>
              <a:rPr lang="en-US" sz="2400" dirty="0" smtClean="0"/>
              <a:t>What did their body look like?</a:t>
            </a:r>
          </a:p>
          <a:p>
            <a:pPr lvl="1"/>
            <a:endParaRPr lang="en-US" dirty="0"/>
          </a:p>
        </p:txBody>
      </p:sp>
      <p:pic>
        <p:nvPicPr>
          <p:cNvPr id="4" name="Picture 3"/>
          <p:cNvPicPr>
            <a:picLocks noChangeAspect="1"/>
          </p:cNvPicPr>
          <p:nvPr/>
        </p:nvPicPr>
        <p:blipFill>
          <a:blip r:embed="rId2"/>
          <a:stretch>
            <a:fillRect/>
          </a:stretch>
        </p:blipFill>
        <p:spPr>
          <a:xfrm>
            <a:off x="6250277" y="3116689"/>
            <a:ext cx="4932657" cy="3074226"/>
          </a:xfrm>
          <a:prstGeom prst="rect">
            <a:avLst/>
          </a:prstGeom>
        </p:spPr>
      </p:pic>
    </p:spTree>
    <p:extLst>
      <p:ext uri="{BB962C8B-B14F-4D97-AF65-F5344CB8AC3E}">
        <p14:creationId xmlns:p14="http://schemas.microsoft.com/office/powerpoint/2010/main" val="1870170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a Partner!</a:t>
            </a:r>
            <a:endParaRPr lang="en-US" dirty="0"/>
          </a:p>
        </p:txBody>
      </p:sp>
      <p:sp>
        <p:nvSpPr>
          <p:cNvPr id="3" name="Content Placeholder 2"/>
          <p:cNvSpPr>
            <a:spLocks noGrp="1"/>
          </p:cNvSpPr>
          <p:nvPr>
            <p:ph idx="1"/>
          </p:nvPr>
        </p:nvSpPr>
        <p:spPr>
          <a:xfrm>
            <a:off x="3245459" y="1575247"/>
            <a:ext cx="8846457" cy="4195481"/>
          </a:xfrm>
        </p:spPr>
        <p:txBody>
          <a:bodyPr>
            <a:normAutofit/>
          </a:bodyPr>
          <a:lstStyle/>
          <a:p>
            <a:r>
              <a:rPr lang="en-US" sz="2800" dirty="0" smtClean="0"/>
              <a:t>Practice: 3 minutes talking, 1 minute paraphrase</a:t>
            </a:r>
          </a:p>
          <a:p>
            <a:pPr lvl="1"/>
            <a:r>
              <a:rPr lang="en-US" sz="2000" dirty="0" smtClean="0"/>
              <a:t>One partner talk about something you enjoy doing in your free time </a:t>
            </a:r>
          </a:p>
          <a:p>
            <a:pPr lvl="1"/>
            <a:r>
              <a:rPr lang="en-US" sz="2000" dirty="0" smtClean="0"/>
              <a:t>Listening partner…paraphrase what you heard </a:t>
            </a:r>
          </a:p>
          <a:p>
            <a:pPr lvl="1"/>
            <a:endParaRPr lang="en-US" sz="2000" dirty="0"/>
          </a:p>
          <a:p>
            <a:pPr lvl="1"/>
            <a:r>
              <a:rPr lang="en-US" sz="2000" dirty="0" smtClean="0"/>
              <a:t>Side note: it is okay if this feels like it is not genuine</a:t>
            </a:r>
          </a:p>
          <a:p>
            <a:pPr lvl="1"/>
            <a:endParaRPr lang="en-US" sz="2000" dirty="0"/>
          </a:p>
          <a:p>
            <a:pPr lvl="1"/>
            <a:r>
              <a:rPr lang="en-US" sz="2000" dirty="0" smtClean="0"/>
              <a:t>Switch and repeat </a:t>
            </a:r>
          </a:p>
        </p:txBody>
      </p:sp>
      <p:pic>
        <p:nvPicPr>
          <p:cNvPr id="4" name="Picture 3"/>
          <p:cNvPicPr>
            <a:picLocks noChangeAspect="1"/>
          </p:cNvPicPr>
          <p:nvPr/>
        </p:nvPicPr>
        <p:blipFill>
          <a:blip r:embed="rId2"/>
          <a:stretch>
            <a:fillRect/>
          </a:stretch>
        </p:blipFill>
        <p:spPr>
          <a:xfrm>
            <a:off x="407828" y="2826189"/>
            <a:ext cx="2837631" cy="2837631"/>
          </a:xfrm>
          <a:prstGeom prst="rect">
            <a:avLst/>
          </a:prstGeom>
        </p:spPr>
      </p:pic>
    </p:spTree>
    <p:extLst>
      <p:ext uri="{BB962C8B-B14F-4D97-AF65-F5344CB8AC3E}">
        <p14:creationId xmlns:p14="http://schemas.microsoft.com/office/powerpoint/2010/main" val="31632371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62</TotalTime>
  <Words>374</Words>
  <Application>Microsoft Office PowerPoint</Application>
  <PresentationFormat>Widescreen</PresentationFormat>
  <Paragraphs>56</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3</vt:lpstr>
      <vt:lpstr>Ion</vt:lpstr>
      <vt:lpstr>Intro to Counseling Techniques</vt:lpstr>
      <vt:lpstr>Who am I to tell you??? </vt:lpstr>
      <vt:lpstr>How do I get them talking?</vt:lpstr>
      <vt:lpstr>Sand Tray</vt:lpstr>
      <vt:lpstr>The “Miracle Question”</vt:lpstr>
      <vt:lpstr>The Use of Questions</vt:lpstr>
      <vt:lpstr>Practice! </vt:lpstr>
      <vt:lpstr>Listening Techniques</vt:lpstr>
      <vt:lpstr>Find a Partner!</vt:lpstr>
      <vt:lpstr>Debrief</vt:lpstr>
      <vt:lpstr>The Number 1 Tip:</vt:lpstr>
      <vt:lpstr>Homework</vt:lpstr>
      <vt:lpstr>Samantha.prosser@maine.edu</vt:lpstr>
    </vt:vector>
  </TitlesOfParts>
  <Company>University Of Southern Maine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Counseling Skills</dc:title>
  <dc:creator>Samantha Prosser</dc:creator>
  <cp:lastModifiedBy>Samantha Prosser</cp:lastModifiedBy>
  <cp:revision>8</cp:revision>
  <dcterms:created xsi:type="dcterms:W3CDTF">2019-01-07T20:39:11Z</dcterms:created>
  <dcterms:modified xsi:type="dcterms:W3CDTF">2019-01-08T13:28:49Z</dcterms:modified>
</cp:coreProperties>
</file>